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Pretendard Medium"/>
      <p:bold r:id="rId12"/>
    </p:embeddedFont>
    <p:embeddedFont>
      <p:font typeface="Pretendard Regular"/>
      <p:regular r:id="rId13"/>
    </p:embeddedFont>
    <p:embeddedFont>
      <p:font typeface="Pretendard ExtraBold"/>
      <p:bold r:id="rId14"/>
    </p:embeddedFont>
    <p:embeddedFont>
      <p:font typeface="Pretendard Bold"/>
      <p:bold r:id="rId15"/>
    </p:embeddedFont>
    <p:embeddedFont>
      <p:font typeface="Pretendard Thin"/>
      <p:regular r:id="rId16"/>
    </p:embeddedFont>
    <p:embeddedFont>
      <p:font typeface="Pretendard Light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.fntdata" Type="http://schemas.openxmlformats.org/officeDocument/2006/relationships/font"/><Relationship Id="rId13" Target="fonts/font2.fntdata" Type="http://schemas.openxmlformats.org/officeDocument/2006/relationships/font"/><Relationship Id="rId14" Target="fonts/font3.fntdata" Type="http://schemas.openxmlformats.org/officeDocument/2006/relationships/font"/><Relationship Id="rId15" Target="fonts/font4.fntdata" Type="http://schemas.openxmlformats.org/officeDocument/2006/relationships/font"/><Relationship Id="rId16" Target="fonts/font5.fntdata" Type="http://schemas.openxmlformats.org/officeDocument/2006/relationships/font"/><Relationship Id="rId17" Target="fonts/font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2" Target="../media/image18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Relationship Id="rId5" Target="../media/image12.png" Type="http://schemas.openxmlformats.org/officeDocument/2006/relationships/image"/><Relationship Id="rId6" Target="../media/image21.png" Type="http://schemas.openxmlformats.org/officeDocument/2006/relationships/image"/><Relationship Id="rId7" Target="../media/image22.png" Type="http://schemas.openxmlformats.org/officeDocument/2006/relationships/image"/><Relationship Id="rId8" Target="../media/image23.pn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2" Target="../media/image18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Relationship Id="rId5" Target="../media/image12.png" Type="http://schemas.openxmlformats.org/officeDocument/2006/relationships/image"/><Relationship Id="rId6" Target="../media/image21.png" Type="http://schemas.openxmlformats.org/officeDocument/2006/relationships/image"/><Relationship Id="rId7" Target="../media/image22.png" Type="http://schemas.openxmlformats.org/officeDocument/2006/relationships/image"/><Relationship Id="rId8" Target="../media/image23.pn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12.png" Type="http://schemas.openxmlformats.org/officeDocument/2006/relationships/image"/><Relationship Id="rId4" Target="../media/image2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-2147483648" y="-2147483648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8229600"/>
            <a:ext cx="18389600" cy="2184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-393700" y="8140700"/>
            <a:ext cx="19062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0" y="0"/>
            <a:ext cx="18453100" cy="7620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98600" y="8839200"/>
            <a:ext cx="2857500" cy="7620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701800" y="9017000"/>
            <a:ext cx="24638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ko-KR" sz="2200" b="false" i="false" u="none" strike="noStrike">
                <a:solidFill>
                  <a:srgbClr val="FFFFFF"/>
                </a:solidFill>
                <a:ea typeface="Pretendard Medium"/>
              </a:rPr>
              <a:t>게임공학과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88600" y="215900"/>
            <a:ext cx="76073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1800" b="false" i="false" u="none" strike="noStrike">
                <a:solidFill>
                  <a:srgbClr val="FFFFFF"/>
                </a:solidFill>
                <a:latin typeface="Pretendard Medium"/>
              </a:rPr>
              <a:t>2024.11.15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2100" y="215900"/>
            <a:ext cx="76073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800" b="false" i="false" u="none" strike="noStrike">
                <a:solidFill>
                  <a:srgbClr val="FFFFFF"/>
                </a:solidFill>
                <a:latin typeface="Pretendard Medium"/>
              </a:rPr>
              <a:t>2DGP - 2</a:t>
            </a:r>
            <a:r>
              <a:rPr lang="ko-KR" sz="1800" b="false" i="false" u="none" strike="noStrike">
                <a:solidFill>
                  <a:srgbClr val="FFFFFF"/>
                </a:solidFill>
                <a:ea typeface="Pretendard Medium"/>
              </a:rPr>
              <a:t>차</a:t>
            </a:r>
            <a:r>
              <a:rPr lang="en-US" sz="1800" b="false" i="false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1800" b="false" i="false" u="none" strike="noStrike">
                <a:solidFill>
                  <a:srgbClr val="FFFFFF"/>
                </a:solidFill>
                <a:ea typeface="Pretendard Medium"/>
              </a:rPr>
              <a:t>발표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068300" y="9220200"/>
            <a:ext cx="46482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Regular"/>
              </a:rPr>
              <a:t>dbdaldrb1@gmail.com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042900" y="8724900"/>
            <a:ext cx="4660900" cy="482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2700" b="false" i="false" u="none" strike="noStrike">
                <a:solidFill>
                  <a:srgbClr val="000000"/>
                </a:solidFill>
                <a:latin typeface="Pretendard ExtraBold"/>
              </a:rPr>
              <a:t>2021182024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ExtraBold"/>
              </a:rPr>
              <a:t>유민규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98600" y="3949700"/>
            <a:ext cx="12293600" cy="2311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3000" b="false" i="false" u="none" strike="noStrike" spc="300">
                <a:solidFill>
                  <a:srgbClr val="000000"/>
                </a:solidFill>
                <a:ea typeface="Pretendard Bold"/>
              </a:rPr>
              <a:t>분식왕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98600" y="2794000"/>
            <a:ext cx="12179300" cy="1473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8300" b="false" i="false" u="none" strike="noStrike">
                <a:solidFill>
                  <a:srgbClr val="000000"/>
                </a:solidFill>
                <a:latin typeface="Pretendard Thin"/>
              </a:rPr>
              <a:t>2D</a:t>
            </a:r>
            <a:r>
              <a:rPr lang="ko-KR" sz="8300" b="false" i="false" u="none" strike="noStrike">
                <a:solidFill>
                  <a:srgbClr val="000000"/>
                </a:solidFill>
                <a:ea typeface="Pretendard Thin"/>
              </a:rPr>
              <a:t>게임</a:t>
            </a:r>
            <a:r>
              <a:rPr lang="en-US" sz="8300" b="false" i="false" u="none" strike="noStrike">
                <a:solidFill>
                  <a:srgbClr val="000000"/>
                </a:solidFill>
                <a:latin typeface="Pretendard Thin"/>
              </a:rPr>
              <a:t> </a:t>
            </a:r>
            <a:r>
              <a:rPr lang="ko-KR" sz="8300" b="false" i="false" u="none" strike="noStrike">
                <a:solidFill>
                  <a:srgbClr val="000000"/>
                </a:solidFill>
                <a:ea typeface="Pretendard Thin"/>
              </a:rPr>
              <a:t>프로그래밍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997700" y="2197100"/>
            <a:ext cx="11430000" cy="8178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654800" y="2095500"/>
            <a:ext cx="11645900" cy="254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54000" y="0"/>
            <a:ext cx="6654800" cy="10299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5765800" y="8915400"/>
            <a:ext cx="137160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-38100" y="0"/>
            <a:ext cx="6934200" cy="10566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0" y="0"/>
            <a:ext cx="762000" cy="102870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8267700" y="6565900"/>
            <a:ext cx="27305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500" b="false" i="false" u="none" strike="noStrike" spc="-100">
                <a:solidFill>
                  <a:srgbClr val="000000"/>
                </a:solidFill>
                <a:latin typeface="Pretendard ExtraBold"/>
              </a:rPr>
              <a:t>1</a:t>
            </a: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차</a:t>
            </a:r>
            <a:r>
              <a:rPr lang="en-US" sz="3500" b="false" i="false" u="none" strike="noStrike" spc="-1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개발</a:t>
            </a:r>
            <a:r>
              <a:rPr lang="en-US" sz="3500" b="false" i="false" u="none" strike="noStrike" spc="-1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일정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97800" y="6743700"/>
            <a:ext cx="5080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600" b="false" i="false" u="none" strike="noStrike">
                <a:solidFill>
                  <a:srgbClr val="000000"/>
                </a:solidFill>
                <a:latin typeface="Pretendard Extra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995400" y="3048000"/>
            <a:ext cx="26924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변경사항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474700" y="3213100"/>
            <a:ext cx="5080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600" b="false" i="false" u="none" strike="noStrike">
                <a:solidFill>
                  <a:srgbClr val="000000"/>
                </a:solidFill>
                <a:latin typeface="Pretendard ExtraBold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67700" y="3035300"/>
            <a:ext cx="27305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게임</a:t>
            </a:r>
            <a:r>
              <a:rPr lang="en-US" sz="3500" b="false" i="false" u="none" strike="noStrike" spc="-1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컨셉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85100" y="3200400"/>
            <a:ext cx="5080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600" b="false" i="false" u="none" strike="noStrike">
                <a:solidFill>
                  <a:srgbClr val="000000"/>
                </a:solidFill>
                <a:latin typeface="Pretendard ExtraBold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454900" y="406400"/>
            <a:ext cx="85344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7000" b="false" i="false" u="none" strike="noStrike">
                <a:solidFill>
                  <a:srgbClr val="000000"/>
                </a:solidFill>
                <a:ea typeface="Pretendard ExtraBold"/>
              </a:rPr>
              <a:t>목차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995400" y="6540500"/>
            <a:ext cx="3073400" cy="1638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남은</a:t>
            </a:r>
            <a:r>
              <a:rPr lang="en-US" sz="3500" b="false" i="false" u="none" strike="noStrike" spc="-1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개발</a:t>
            </a:r>
            <a:r>
              <a:rPr lang="en-US" sz="3500" b="false" i="false" u="none" strike="noStrike" spc="-1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3500" b="false" i="false" u="none" strike="noStrike" spc="-100">
                <a:solidFill>
                  <a:srgbClr val="000000"/>
                </a:solidFill>
                <a:ea typeface="Pretendard ExtraBold"/>
              </a:rPr>
              <a:t>일정</a:t>
            </a:r>
          </a:p>
          <a:p>
            <a:pPr algn="l" lvl="0">
              <a:lnSpc>
                <a:spcPct val="107899"/>
              </a:lnSpc>
            </a:pPr>
            <a:r>
              <a:rPr lang="en-US" sz="3100" b="false" i="false" u="none" strike="noStrike" spc="-100">
                <a:solidFill>
                  <a:srgbClr val="000000"/>
                </a:solidFill>
                <a:latin typeface="Pretendard ExtraBold"/>
              </a:rPr>
              <a:t>Github -Commit </a:t>
            </a:r>
            <a:r>
              <a:rPr lang="ko-KR" sz="3100" b="false" i="false" u="none" strike="noStrike" spc="-100">
                <a:solidFill>
                  <a:srgbClr val="000000"/>
                </a:solidFill>
                <a:ea typeface="Pretendard ExtraBold"/>
              </a:rPr>
              <a:t>그래프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474700" y="6743700"/>
            <a:ext cx="5080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600" b="false" i="false" u="none" strike="noStrike">
                <a:solidFill>
                  <a:srgbClr val="000000"/>
                </a:solidFill>
                <a:latin typeface="Pretendard ExtraBold"/>
              </a:rPr>
              <a:t>04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516600" cy="8636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280400" y="4572000"/>
            <a:ext cx="10007600" cy="56896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280400" y="4533900"/>
            <a:ext cx="110871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730500" y="4737100"/>
            <a:ext cx="110871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0" y="2044700"/>
            <a:ext cx="8267700" cy="66167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6840200" y="2844800"/>
            <a:ext cx="952500" cy="9525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7068800" y="3098800"/>
            <a:ext cx="609600" cy="4699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8496300" y="5130800"/>
            <a:ext cx="9321800" cy="287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41100"/>
              </a:lnSpc>
            </a:pP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장르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: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경영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시뮬레이션</a:t>
            </a:r>
            <a:b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</a:br>
          </a:p>
          <a:p>
            <a:pPr algn="l" lvl="0">
              <a:lnSpc>
                <a:spcPct val="141100"/>
              </a:lnSpc>
            </a:pP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특징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: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플레이어가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분식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가게의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주인이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되어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고객의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요구에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맞춰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b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</a:b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다양한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분식을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판매하는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경영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시물레이션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게임</a:t>
            </a:r>
          </a:p>
          <a:p>
            <a:pPr algn="l" lvl="0">
              <a:lnSpc>
                <a:spcPct val="141100"/>
              </a:lnSpc>
            </a:pP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고객마다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다른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요구를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빠른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시간내로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만족시키며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많은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수익을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내는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것이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재미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!</a:t>
            </a:r>
            <a:b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</a:b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선택하는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아르바이트에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따라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다른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효과로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본인에게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맞는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플레이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구축하는</a:t>
            </a:r>
            <a:r>
              <a:rPr lang="en-US" sz="2300" b="false" i="false" u="none" strike="noStrike" spc="-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300" b="false" i="false" u="none" strike="noStrike" spc="-100">
                <a:solidFill>
                  <a:srgbClr val="000000"/>
                </a:solidFill>
                <a:ea typeface="Pretendard Regular"/>
              </a:rPr>
              <a:t>재미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042400" y="2057400"/>
            <a:ext cx="49403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Pretendard ExtraBold"/>
              </a:rPr>
              <a:t>게임</a:t>
            </a:r>
            <a:r>
              <a:rPr lang="en-US" sz="7000" b="false" i="false" u="none" strike="noStrike" spc="-3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7000" b="false" i="false" u="none" strike="noStrike" spc="-300">
                <a:solidFill>
                  <a:srgbClr val="000000"/>
                </a:solidFill>
                <a:ea typeface="Pretendard ExtraBold"/>
              </a:rPr>
              <a:t>컨셉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82600" y="241300"/>
            <a:ext cx="7620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SIMPLE PRESENTATION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424400" y="215900"/>
            <a:ext cx="381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3543300"/>
            <a:ext cx="18249900" cy="6743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9918700" y="7289800"/>
            <a:ext cx="7404100" cy="254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5346700" y="7289800"/>
            <a:ext cx="74041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774700" y="7289800"/>
            <a:ext cx="74041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-558800" y="3581400"/>
            <a:ext cx="18935700" cy="25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-88900" y="0"/>
            <a:ext cx="18516600" cy="8636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160500" y="5524500"/>
            <a:ext cx="952500" cy="9525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4185900" y="5549900"/>
            <a:ext cx="901700" cy="901700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601200" y="5715000"/>
            <a:ext cx="952500" cy="9525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9613900" y="5740400"/>
            <a:ext cx="901700" cy="901700"/>
          </a:xfrm>
          <a:prstGeom prst="rect">
            <a:avLst/>
          </a:prstGeom>
        </p:spPr>
      </p:pic>
      <p:grpSp>
        <p:nvGrpSpPr>
          <p:cNvPr name="Group 14" id="1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5" id="15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5041900" y="5524500"/>
            <a:ext cx="952500" cy="9525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5067300" y="5549900"/>
            <a:ext cx="901700" cy="901700"/>
          </a:xfrm>
          <a:prstGeom prst="rect">
            <a:avLst/>
          </a:prstGeom>
        </p:spPr>
      </p:pic>
      <p:grpSp>
        <p:nvGrpSpPr>
          <p:cNvPr name="Group 17" id="1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8" id="1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04800" y="5499100"/>
            <a:ext cx="952500" cy="952500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330200" y="5524500"/>
            <a:ext cx="901700" cy="901700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14135100" y="7340600"/>
            <a:ext cx="37338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UI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회전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추가적인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시스템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구상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135100" y="6629400"/>
            <a:ext cx="10033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7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008100" y="3467100"/>
            <a:ext cx="29845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2000" b="false" i="false" u="none" strike="noStrike" spc="-300">
                <a:solidFill>
                  <a:srgbClr val="008152">
                    <a:alpha val="20000"/>
                  </a:srgbClr>
                </a:solidFill>
                <a:latin typeface="Pretendard Bold"/>
              </a:rPr>
              <a:t>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601200" y="8877300"/>
            <a:ext cx="37338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점수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측정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방식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산정</a:t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세부적인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디테일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수정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639300" y="8204200"/>
            <a:ext cx="19812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6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525000" y="3467100"/>
            <a:ext cx="28956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2000" b="false" i="false" u="none" strike="noStrike" spc="-300">
                <a:solidFill>
                  <a:srgbClr val="008152">
                    <a:alpha val="20000"/>
                  </a:srgbClr>
                </a:solidFill>
                <a:latin typeface="Pretendard Bold"/>
              </a:rPr>
              <a:t>03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89000" y="8877300"/>
            <a:ext cx="3695700" cy="774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플레이어의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움직임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  <a:b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</a:br>
          </a:p>
        </p:txBody>
      </p:sp>
      <p:sp>
        <p:nvSpPr>
          <p:cNvPr name="TextBox 27" id="27"/>
          <p:cNvSpPr txBox="true"/>
          <p:nvPr/>
        </p:nvSpPr>
        <p:spPr>
          <a:xfrm rot="0">
            <a:off x="889000" y="8204200"/>
            <a:ext cx="25781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2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927600" y="3467100"/>
            <a:ext cx="27051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2000" b="false" i="false" u="none" strike="noStrike" spc="-300">
                <a:solidFill>
                  <a:srgbClr val="008152">
                    <a:alpha val="20000"/>
                  </a:srgbClr>
                </a:solidFill>
                <a:latin typeface="Pretendard Bold"/>
              </a:rPr>
              <a:t>02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42900" y="3467100"/>
            <a:ext cx="43815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2000" b="false" i="false" u="none" strike="noStrike" spc="-300">
                <a:solidFill>
                  <a:srgbClr val="008152">
                    <a:alpha val="20000"/>
                  </a:srgbClr>
                </a:solidFill>
                <a:latin typeface="Pretendard Bold"/>
              </a:rPr>
              <a:t>01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-88900" y="1625600"/>
            <a:ext cx="184658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12050"/>
              </a:lnSpc>
            </a:pPr>
            <a:r>
              <a:rPr lang="en-US" sz="7000" b="false" i="false" u="none" strike="noStrike" spc="-200">
                <a:solidFill>
                  <a:srgbClr val="000000"/>
                </a:solidFill>
                <a:latin typeface="Pretendard ExtraBold"/>
              </a:rPr>
              <a:t>1</a:t>
            </a:r>
            <a:r>
              <a:rPr lang="ko-KR" sz="7000" b="false" i="false" u="none" strike="noStrike" spc="-200">
                <a:solidFill>
                  <a:srgbClr val="000000"/>
                </a:solidFill>
                <a:ea typeface="Pretendard ExtraBold"/>
              </a:rPr>
              <a:t>차</a:t>
            </a:r>
            <a:r>
              <a:rPr lang="en-US" sz="7000" b="false" i="false" u="none" strike="noStrike" spc="-2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7000" b="false" i="false" u="none" strike="noStrike" spc="-200">
                <a:solidFill>
                  <a:srgbClr val="000000"/>
                </a:solidFill>
                <a:ea typeface="Pretendard ExtraBold"/>
              </a:rPr>
              <a:t>개발</a:t>
            </a:r>
            <a:r>
              <a:rPr lang="en-US" sz="7000" b="false" i="false" u="none" strike="noStrike" spc="-2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7000" b="false" i="false" u="none" strike="noStrike" spc="-200">
                <a:solidFill>
                  <a:srgbClr val="000000"/>
                </a:solidFill>
                <a:ea typeface="Pretendard ExtraBold"/>
              </a:rPr>
              <a:t>일정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82600" y="241300"/>
            <a:ext cx="7620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2000" b="false" i="false" u="none" strike="noStrike">
                <a:solidFill>
                  <a:srgbClr val="FFFFFF"/>
                </a:solidFill>
                <a:ea typeface="Pretendard Medium"/>
              </a:rPr>
              <a:t>개발</a:t>
            </a: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FFFFFF"/>
                </a:solidFill>
                <a:ea typeface="Pretendard Medium"/>
              </a:rPr>
              <a:t>일정</a:t>
            </a: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 ( 1 / 2 )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424400" y="215900"/>
            <a:ext cx="381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04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787400" y="6654800"/>
            <a:ext cx="25781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1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87400" y="7378700"/>
            <a:ext cx="36957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리소스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구하기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리소스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정리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5041900" y="8877300"/>
            <a:ext cx="36957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손님의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행동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알고리즘</a:t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구상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4927600" y="8204200"/>
            <a:ext cx="25781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4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4927600" y="7340600"/>
            <a:ext cx="36957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맵에서의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충돌조건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플레이어의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행동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4914900" y="6654800"/>
            <a:ext cx="10033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3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601200" y="6654800"/>
            <a:ext cx="19812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5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525000" y="7531100"/>
            <a:ext cx="36957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손님의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행동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알고리즘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4160500" y="8242300"/>
            <a:ext cx="19812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8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4135100" y="8877300"/>
            <a:ext cx="37338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최종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점검</a:t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추가적인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시스템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25400" y="3543300"/>
            <a:ext cx="18249900" cy="6743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9779000" y="7289800"/>
            <a:ext cx="7404100" cy="254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5219700" y="7289800"/>
            <a:ext cx="74041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647700" y="7289800"/>
            <a:ext cx="74041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-698500" y="3581400"/>
            <a:ext cx="18935700" cy="25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-228600" y="0"/>
            <a:ext cx="18516600" cy="8636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160500" y="5524500"/>
            <a:ext cx="952500" cy="9525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4185900" y="5549900"/>
            <a:ext cx="901700" cy="901700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601200" y="5715000"/>
            <a:ext cx="952500" cy="9525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9613900" y="5740400"/>
            <a:ext cx="901700" cy="901700"/>
          </a:xfrm>
          <a:prstGeom prst="rect">
            <a:avLst/>
          </a:prstGeom>
        </p:spPr>
      </p:pic>
      <p:grpSp>
        <p:nvGrpSpPr>
          <p:cNvPr name="Group 14" id="1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5" id="15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5041900" y="5524500"/>
            <a:ext cx="952500" cy="9525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5067300" y="5549900"/>
            <a:ext cx="901700" cy="901700"/>
          </a:xfrm>
          <a:prstGeom prst="rect">
            <a:avLst/>
          </a:prstGeom>
        </p:spPr>
      </p:pic>
      <p:grpSp>
        <p:nvGrpSpPr>
          <p:cNvPr name="Group 17" id="1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8" id="1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04800" y="5499100"/>
            <a:ext cx="952500" cy="952500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330200" y="5524500"/>
            <a:ext cx="901700" cy="901700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14135100" y="7137400"/>
            <a:ext cx="3733800" cy="1168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UI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회전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추가적인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시스템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구상</a:t>
            </a:r>
            <a:b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</a:b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-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아르바이트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개념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추가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135100" y="6629400"/>
            <a:ext cx="10033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7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008100" y="3467100"/>
            <a:ext cx="29845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2000" b="false" i="false" u="none" strike="noStrike" spc="-300">
                <a:solidFill>
                  <a:srgbClr val="008152">
                    <a:alpha val="20000"/>
                  </a:srgbClr>
                </a:solidFill>
                <a:latin typeface="Pretendard Bold"/>
              </a:rPr>
              <a:t>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601200" y="8686800"/>
            <a:ext cx="3733800" cy="1168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프레임워크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(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추가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)</a:t>
            </a:r>
            <a:b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</a:b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세부적인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디테일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수정</a:t>
            </a:r>
            <a:b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</a:br>
            <a:r>
              <a:rPr lang="en-US" sz="1700" b="false" i="false" u="none" strike="noStrike">
                <a:solidFill>
                  <a:srgbClr val="000000"/>
                </a:solidFill>
                <a:latin typeface="Pretendard Light"/>
              </a:rPr>
              <a:t>-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Light"/>
              </a:rPr>
              <a:t>리소스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Light"/>
              </a:rPr>
              <a:t>추가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Light"/>
              </a:rPr>
              <a:t>제작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Light"/>
              </a:rPr>
              <a:t>위치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Light"/>
              </a:rPr>
              <a:t>세부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Light"/>
              </a:rPr>
              <a:t>조정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639300" y="8204200"/>
            <a:ext cx="19812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6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525000" y="3467100"/>
            <a:ext cx="28956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2000" b="false" i="false" u="none" strike="noStrike" spc="-300">
                <a:solidFill>
                  <a:srgbClr val="008152">
                    <a:alpha val="20000"/>
                  </a:srgbClr>
                </a:solidFill>
                <a:latin typeface="Pretendard Bold"/>
              </a:rPr>
              <a:t>03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89000" y="8877300"/>
            <a:ext cx="36957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플레이어의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움직임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  <a:b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</a:b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맵에서의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충돌조건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구현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89000" y="8204200"/>
            <a:ext cx="25781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2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927600" y="3467100"/>
            <a:ext cx="27051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2000" b="false" i="false" u="none" strike="noStrike" spc="-300">
                <a:solidFill>
                  <a:srgbClr val="008152">
                    <a:alpha val="20000"/>
                  </a:srgbClr>
                </a:solidFill>
                <a:latin typeface="Pretendard Bold"/>
              </a:rPr>
              <a:t>02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42900" y="3467100"/>
            <a:ext cx="43815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2000" b="false" i="false" u="none" strike="noStrike" spc="-300">
                <a:solidFill>
                  <a:srgbClr val="008152">
                    <a:alpha val="20000"/>
                  </a:srgbClr>
                </a:solidFill>
                <a:latin typeface="Pretendard Bold"/>
              </a:rPr>
              <a:t>01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-88900" y="1625600"/>
            <a:ext cx="184658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12050"/>
              </a:lnSpc>
            </a:pPr>
            <a:r>
              <a:rPr lang="en-US" sz="7000" b="false" i="false" u="none" strike="noStrike" spc="-200">
                <a:solidFill>
                  <a:srgbClr val="000000"/>
                </a:solidFill>
                <a:latin typeface="Pretendard ExtraBold"/>
              </a:rPr>
              <a:t>2</a:t>
            </a:r>
            <a:r>
              <a:rPr lang="ko-KR" sz="7000" b="false" i="false" u="none" strike="noStrike" spc="-200">
                <a:solidFill>
                  <a:srgbClr val="000000"/>
                </a:solidFill>
                <a:ea typeface="Pretendard ExtraBold"/>
              </a:rPr>
              <a:t>차</a:t>
            </a:r>
            <a:r>
              <a:rPr lang="en-US" sz="7000" b="false" i="false" u="none" strike="noStrike" spc="-2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7000" b="false" i="false" u="none" strike="noStrike" spc="-200">
                <a:solidFill>
                  <a:srgbClr val="000000"/>
                </a:solidFill>
                <a:ea typeface="Pretendard ExtraBold"/>
              </a:rPr>
              <a:t>개발</a:t>
            </a:r>
            <a:r>
              <a:rPr lang="en-US" sz="7000" b="false" i="false" u="none" strike="noStrike" spc="-200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7000" b="false" i="false" u="none" strike="noStrike" spc="-200">
                <a:solidFill>
                  <a:srgbClr val="000000"/>
                </a:solidFill>
                <a:ea typeface="Pretendard ExtraBold"/>
              </a:rPr>
              <a:t>일정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82600" y="241300"/>
            <a:ext cx="7620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2000" b="false" i="false" u="none" strike="noStrike">
                <a:solidFill>
                  <a:srgbClr val="FFFFFF"/>
                </a:solidFill>
                <a:ea typeface="Pretendard Medium"/>
              </a:rPr>
              <a:t>개발</a:t>
            </a: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2000" b="false" i="false" u="none" strike="noStrike">
                <a:solidFill>
                  <a:srgbClr val="FFFFFF"/>
                </a:solidFill>
                <a:ea typeface="Pretendard Medium"/>
              </a:rPr>
              <a:t>일정</a:t>
            </a: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 ( 1 / 2 )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424400" y="215900"/>
            <a:ext cx="381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05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787400" y="6654800"/>
            <a:ext cx="25781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1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87400" y="7378700"/>
            <a:ext cx="36957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리소스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구하기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리소스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정리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5041900" y="8686800"/>
            <a:ext cx="3695700" cy="1168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손님의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행동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알고리즘</a:t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구상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  <a:b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</a:br>
          </a:p>
        </p:txBody>
      </p:sp>
      <p:sp>
        <p:nvSpPr>
          <p:cNvPr name="TextBox 36" id="36"/>
          <p:cNvSpPr txBox="true"/>
          <p:nvPr/>
        </p:nvSpPr>
        <p:spPr>
          <a:xfrm rot="0">
            <a:off x="4927600" y="8204200"/>
            <a:ext cx="25781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4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4914900" y="7378700"/>
            <a:ext cx="36957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플레이어의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행동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4914900" y="6654800"/>
            <a:ext cx="10033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3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601200" y="6654800"/>
            <a:ext cx="19812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5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512300" y="7188200"/>
            <a:ext cx="36957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손님의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행동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알고리즘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  <a:b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</a:b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프레임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워크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4160500" y="8242300"/>
            <a:ext cx="19812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ExtraBold"/>
              </a:rPr>
              <a:t>8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ExtraBold"/>
              </a:rPr>
              <a:t>주차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4135100" y="8877300"/>
            <a:ext cx="37338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최종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점검</a:t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추가적인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시스템</a:t>
            </a:r>
            <a:r>
              <a:rPr lang="en-US" sz="22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 spc="-100">
                <a:solidFill>
                  <a:srgbClr val="000000"/>
                </a:solidFill>
                <a:ea typeface="Pretendard Light"/>
              </a:rPr>
              <a:t>구현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863600"/>
            <a:ext cx="18288000" cy="9423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0" y="0"/>
            <a:ext cx="18516600" cy="8636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74700" y="5473700"/>
            <a:ext cx="952500" cy="9525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7437100" y="228600"/>
            <a:ext cx="368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06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82600" y="241300"/>
            <a:ext cx="7620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2000" b="false" i="false" u="none" strike="noStrike">
                <a:solidFill>
                  <a:srgbClr val="FFFFFF"/>
                </a:solidFill>
                <a:latin typeface="Pretendard Medium"/>
              </a:rPr>
              <a:t>Github - Commit Graph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